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ans" charset="1" panose="020B0502040504020204"/>
      <p:regular r:id="rId24"/>
    </p:embeddedFont>
    <p:embeddedFont>
      <p:font typeface="Muli Ultra-Bold" charset="1" panose="00000900000000000000"/>
      <p:regular r:id="rId25"/>
    </p:embeddedFont>
    <p:embeddedFont>
      <p:font typeface="Muli Bold" charset="1" panose="00000800000000000000"/>
      <p:regular r:id="rId26"/>
    </p:embeddedFont>
    <p:embeddedFont>
      <p:font typeface="Inter Bold" charset="1" panose="02000503000000020004"/>
      <p:regular r:id="rId30"/>
    </p:embeddedFont>
    <p:embeddedFont>
      <p:font typeface="Muli" charset="1" panose="00000500000000000000"/>
      <p:regular r:id="rId31"/>
    </p:embeddedFont>
    <p:embeddedFont>
      <p:font typeface="DM Sans" charset="1" panose="00000000000000000000"/>
      <p:regular r:id="rId32"/>
    </p:embeddedFont>
    <p:embeddedFont>
      <p:font typeface="Inter" charset="1" panose="02000503000000020004"/>
      <p:regular r:id="rId33"/>
    </p:embeddedFont>
    <p:embeddedFont>
      <p:font typeface="Noto Sans Bold" charset="1" panose="020B080204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50172" y="3615954"/>
            <a:ext cx="8609128" cy="5294614"/>
          </a:xfrm>
          <a:custGeom>
            <a:avLst/>
            <a:gdLst/>
            <a:ahLst/>
            <a:cxnLst/>
            <a:rect r="r" b="b" t="t" l="l"/>
            <a:pathLst>
              <a:path h="5294614" w="8609128">
                <a:moveTo>
                  <a:pt x="0" y="0"/>
                </a:moveTo>
                <a:lnTo>
                  <a:pt x="8609128" y="0"/>
                </a:lnTo>
                <a:lnTo>
                  <a:pt x="8609128" y="5294614"/>
                </a:lnTo>
                <a:lnTo>
                  <a:pt x="0" y="529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1398" y="696415"/>
            <a:ext cx="13820718" cy="177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5879">
                <a:solidFill>
                  <a:srgbClr val="F36825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Optimize Delivery Rout</a:t>
            </a:r>
            <a:r>
              <a:rPr lang="en-US" b="true" sz="5879">
                <a:solidFill>
                  <a:srgbClr val="F36825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es &amp; Inventory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707" y="4062073"/>
            <a:ext cx="7055081" cy="258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359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Nhóm 7: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Nông Phi Long - 23020398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Phạm Quân - 23020418</a:t>
            </a:r>
          </a:p>
          <a:p>
            <a:pPr algn="l">
              <a:lnSpc>
                <a:spcPts val="3591"/>
              </a:lnSpc>
            </a:pPr>
            <a:r>
              <a:rPr lang="en-US" sz="2992" b="true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+ Chu Thanh Tùng - 23020431</a:t>
            </a:r>
          </a:p>
          <a:p>
            <a:pPr algn="l">
              <a:lnSpc>
                <a:spcPts val="448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258396" y="2707357"/>
            <a:ext cx="11761683" cy="56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  <a:spcBef>
                <a:spcPct val="0"/>
              </a:spcBef>
            </a:pPr>
            <a:r>
              <a:rPr lang="en-US" b="true" sz="300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Học phần: Kỹ</a:t>
            </a:r>
            <a:r>
              <a:rPr lang="en-US" b="true" sz="3007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thuật và công nghệ dữ liệu lớn cho Trí tuệ nhân tạo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941767"/>
            <a:ext cx="8447425" cy="711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4.1 Optimize-Delivery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đoán ETA, dự đ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oán tuyế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đường,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ưu tuyến giao hàng. Sử dụng: TensorFlow, Pandas, Dask, OR-Tools, Jupyter Notebook.</a:t>
            </a:r>
          </a:p>
          <a:p>
            <a:pPr algn="l">
              <a:lnSpc>
                <a:spcPts val="4387"/>
              </a:lnSpc>
            </a:pP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Analy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sis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trung bình: 22.6 phút; 62.5% đơn hàng có ETA &lt; 25 phút.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Thành phố hiệu quả nhất: Yantai, Hangzhou.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Thành phố cần tối ưu: Shanghai, Chongqing (ETA cao, dao động lớn).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Outlier &gt; 40 phút cần xử lý.</a:t>
            </a: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275695" y="2065592"/>
            <a:ext cx="8887634" cy="6065810"/>
          </a:xfrm>
          <a:custGeom>
            <a:avLst/>
            <a:gdLst/>
            <a:ahLst/>
            <a:cxnLst/>
            <a:rect r="r" b="b" t="t" l="l"/>
            <a:pathLst>
              <a:path h="6065810" w="8887634">
                <a:moveTo>
                  <a:pt x="0" y="0"/>
                </a:moveTo>
                <a:lnTo>
                  <a:pt x="8887634" y="0"/>
                </a:lnTo>
                <a:lnTo>
                  <a:pt x="8887634" y="6065810"/>
                </a:lnTo>
                <a:lnTo>
                  <a:pt x="0" y="606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16305" y="1599461"/>
            <a:ext cx="9373034" cy="4944276"/>
          </a:xfrm>
          <a:custGeom>
            <a:avLst/>
            <a:gdLst/>
            <a:ahLst/>
            <a:cxnLst/>
            <a:rect r="r" b="b" t="t" l="l"/>
            <a:pathLst>
              <a:path h="4944276" w="9373034">
                <a:moveTo>
                  <a:pt x="0" y="0"/>
                </a:moveTo>
                <a:lnTo>
                  <a:pt x="9373035" y="0"/>
                </a:lnTo>
                <a:lnTo>
                  <a:pt x="9373035" y="4944275"/>
                </a:lnTo>
                <a:lnTo>
                  <a:pt x="0" y="494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775" y="1915679"/>
            <a:ext cx="8114968" cy="422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Route Optimization Analysis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Phân cụm địa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lý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rõ ràng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→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thuận lợi cho tối ưu VRP/TSP.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Một số cluster quá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lớn →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cần chia nhỏ.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ETA dự đoán chủ yếu 5–7 phút/điểm.</a:t>
            </a:r>
          </a:p>
          <a:p>
            <a:pPr algn="l" marL="587622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Feat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ure quan trọng nhất: khoảng cách điểm giao.</a:t>
            </a: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88775" y="6295187"/>
            <a:ext cx="16052382" cy="367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Kết quả phân tích 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18–32% tổng quãng đường so với điều phối thủ công.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20% số chuyến xe nhờ phân nhóm điểm giao tối ưu.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Tăng độ đúng hạn giao hàng ~10–15% trong các kịch bản thử nghiệm.</a:t>
            </a:r>
          </a:p>
          <a:p>
            <a:pPr algn="l" marL="587622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GA và OR-Tools cho kết quả tốt nhất, ổn định</a:t>
            </a:r>
          </a:p>
          <a:p>
            <a:pPr algn="l">
              <a:lnSpc>
                <a:spcPts val="4389"/>
              </a:lnSpc>
            </a:pP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79533" y="1658133"/>
            <a:ext cx="9150124" cy="6851155"/>
          </a:xfrm>
          <a:custGeom>
            <a:avLst/>
            <a:gdLst/>
            <a:ahLst/>
            <a:cxnLst/>
            <a:rect r="r" b="b" t="t" l="l"/>
            <a:pathLst>
              <a:path h="6851155" w="9150124">
                <a:moveTo>
                  <a:pt x="0" y="0"/>
                </a:moveTo>
                <a:lnTo>
                  <a:pt x="9150124" y="0"/>
                </a:lnTo>
                <a:lnTo>
                  <a:pt x="9150124" y="6851155"/>
                </a:lnTo>
                <a:lnTo>
                  <a:pt x="0" y="6851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775" y="497150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546" y="1117863"/>
            <a:ext cx="8104197" cy="817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1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4.2 Inventory-Management</a:t>
            </a:r>
          </a:p>
          <a:p>
            <a:pPr algn="l">
              <a:lnSpc>
                <a:spcPts val="4106"/>
              </a:lnSpc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bá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 nhu cầu &amp; tối ưu tồn kho (EOQ, Safety Stock, ROP).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Stock vs Demand: tồn kho phù hợp; không thừa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hàng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diện rộng.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S/D Ratio: mean 11.73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→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hệ thống vận hành lean.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Safety Stock: chủ yếu &lt; 200; một số outlier do biến động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lớn.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Forecast Error: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MAPE = 52.76% (cao →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cần cải thiện).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RMS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 cao ở nhóm nhu cầu &gt; 30k.</a:t>
            </a:r>
          </a:p>
          <a:p>
            <a:pPr algn="l" marL="550048" indent="-275024" lvl="1">
              <a:lnSpc>
                <a:spcPts val="4106"/>
              </a:lnSpc>
              <a:buFont typeface="Arial"/>
              <a:buChar char="•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Hiệ</a:t>
            </a: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 quả tồn kho theo tầng:</a:t>
            </a:r>
          </a:p>
          <a:p>
            <a:pPr algn="l" marL="1100096" indent="-366699" lvl="2">
              <a:lnSpc>
                <a:spcPts val="4106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Tốt nhất: Local Store</a:t>
            </a:r>
          </a:p>
          <a:p>
            <a:pPr algn="l" marL="1100096" indent="-366699" lvl="2">
              <a:lnSpc>
                <a:spcPts val="4109"/>
              </a:lnSpc>
              <a:buFont typeface="Arial"/>
              <a:buChar char="⚬"/>
            </a:pPr>
            <a:r>
              <a:rPr lang="en-US" sz="254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Thấp nhất: Regional Hub → điểm nghẽn cần tối ưu.</a:t>
            </a:r>
          </a:p>
          <a:p>
            <a:pPr algn="l">
              <a:lnSpc>
                <a:spcPts val="2756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IV. Kết quả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816646"/>
            <a:ext cx="12665475" cy="212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3"/>
              </a:lnSpc>
            </a:pPr>
            <a:r>
              <a:rPr lang="en-US" sz="32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4.3 File Display App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   - Giao diện Web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xem kết quả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và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tải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file CSV/JSON/PNG/JPG.</a:t>
            </a:r>
          </a:p>
          <a:p>
            <a:pPr algn="l">
              <a:lnSpc>
                <a:spcPts val="4389"/>
              </a:lnSpc>
            </a:pP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53822" y="3107384"/>
            <a:ext cx="13501364" cy="6885696"/>
          </a:xfrm>
          <a:custGeom>
            <a:avLst/>
            <a:gdLst/>
            <a:ahLst/>
            <a:cxnLst/>
            <a:rect r="r" b="b" t="t" l="l"/>
            <a:pathLst>
              <a:path h="6885696" w="13501364">
                <a:moveTo>
                  <a:pt x="0" y="0"/>
                </a:moveTo>
                <a:lnTo>
                  <a:pt x="13501364" y="0"/>
                </a:lnTo>
                <a:lnTo>
                  <a:pt x="13501364" y="6885696"/>
                </a:lnTo>
                <a:lnTo>
                  <a:pt x="0" y="6885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01338" y="1960662"/>
            <a:ext cx="16183561" cy="34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5.1 Tối ưu tuyến giao hàng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Hệ thống kết hợp công nghệ dữ liệu lớn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và mô hình học sâu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đã xử lý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tốt dữ liệu đa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khu vực, tạo tuyến đường thích ứng và dự đoán ETA ổn định. Kết quả cho thấy: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chi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phí vận chuyển nhờ loạ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 bỏ tuyến dư thừa.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Tăng tốc độ giao hàng với ETA chính xác hơn.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 thiện hiệu suất vận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hành khi xử lý dữ liệu lớn theo thời gian gần thực.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88994" y="5587601"/>
            <a:ext cx="7324010" cy="3616230"/>
          </a:xfrm>
          <a:custGeom>
            <a:avLst/>
            <a:gdLst/>
            <a:ahLst/>
            <a:cxnLst/>
            <a:rect r="r" b="b" t="t" l="l"/>
            <a:pathLst>
              <a:path h="3616230" w="7324010">
                <a:moveTo>
                  <a:pt x="0" y="0"/>
                </a:moveTo>
                <a:lnTo>
                  <a:pt x="7324011" y="0"/>
                </a:lnTo>
                <a:lnTo>
                  <a:pt x="7324011" y="3616230"/>
                </a:lnTo>
                <a:lnTo>
                  <a:pt x="0" y="361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07644" y="5100027"/>
            <a:ext cx="7246094" cy="4227721"/>
          </a:xfrm>
          <a:custGeom>
            <a:avLst/>
            <a:gdLst/>
            <a:ahLst/>
            <a:cxnLst/>
            <a:rect r="r" b="b" t="t" l="l"/>
            <a:pathLst>
              <a:path h="4227721" w="7246094">
                <a:moveTo>
                  <a:pt x="0" y="0"/>
                </a:moveTo>
                <a:lnTo>
                  <a:pt x="7246094" y="0"/>
                </a:lnTo>
                <a:lnTo>
                  <a:pt x="7246094" y="4227721"/>
                </a:lnTo>
                <a:lnTo>
                  <a:pt x="0" y="422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60662"/>
            <a:ext cx="16183561" cy="324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5.2 Quản lý</a:t>
            </a: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tồn kho</a:t>
            </a:r>
          </a:p>
          <a:p>
            <a:pPr algn="l">
              <a:lnSpc>
                <a:spcPts val="4387"/>
              </a:lnSpc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Các mô hình dự báo đạt độ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chính xác cao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hơn, hỗ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trợ cửa hàng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 lượng nhập: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báo nhu cầu tốt hơn, nắm bắt mùa vụ và biến động theo khu vực.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thiếu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hoặc dư tồn kho nhờ đề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xuất nhập hàng tối ưu.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Tối ưu chuỗi cung ứng với kế hoạch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nhập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hàng theo đợt.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014" y="5557461"/>
            <a:ext cx="6847497" cy="3851651"/>
          </a:xfrm>
          <a:custGeom>
            <a:avLst/>
            <a:gdLst/>
            <a:ahLst/>
            <a:cxnLst/>
            <a:rect r="r" b="b" t="t" l="l"/>
            <a:pathLst>
              <a:path h="3851651" w="6847497">
                <a:moveTo>
                  <a:pt x="0" y="0"/>
                </a:moveTo>
                <a:lnTo>
                  <a:pt x="6847497" y="0"/>
                </a:lnTo>
                <a:lnTo>
                  <a:pt x="6847497" y="3851651"/>
                </a:lnTo>
                <a:lnTo>
                  <a:pt x="0" y="3851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5" r="0" b="-4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V. Đánh giá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60662"/>
            <a:ext cx="15624667" cy="379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5.3 Phương hướ</a:t>
            </a: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phát triển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Tích hợp dữ liệu 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hời gia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thực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(traffic, GPS).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tiến thuật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toán để hỗ trợ quy mô dữ liệu lớn hơn.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Ứng dụng IoT và AI để thu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thập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dữ liệu tự động.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 nối hệ thống tối ưu với vậ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hành thực tế để tự động hóa chuỗi cung ứng.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Phát triển dashboard tương tác và mở rộng mô hình sang nhiều khu vực mới.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338" y="1019175"/>
            <a:ext cx="5377353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VI. Tham khảo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2311594"/>
            <a:ext cx="16183561" cy="265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3"/>
              </a:lnSpc>
            </a:pP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Tài liệu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tham k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hảo</a:t>
            </a:r>
            <a:r>
              <a:rPr lang="en-US" sz="359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ttps://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huggingface.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co/da</a:t>
            </a: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tasets/Cainiao-AI/LaDe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https://data.mendeley.com/datasets/mgzvngzng2/1 </a:t>
            </a:r>
          </a:p>
          <a:p>
            <a:pPr algn="l">
              <a:lnSpc>
                <a:spcPts val="5158"/>
              </a:lnSpc>
            </a:pPr>
            <a:r>
              <a:rPr lang="en-US" sz="32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• https://arxiv.org/pdf/2306.10675 </a:t>
            </a: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4794" y="550572"/>
            <a:ext cx="17768888" cy="9258882"/>
            <a:chOff x="0" y="0"/>
            <a:chExt cx="6367968" cy="3318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7968" cy="3318174"/>
            </a:xfrm>
            <a:custGeom>
              <a:avLst/>
              <a:gdLst/>
              <a:ahLst/>
              <a:cxnLst/>
              <a:rect r="r" b="b" t="t" l="l"/>
              <a:pathLst>
                <a:path h="3318174" w="6367968">
                  <a:moveTo>
                    <a:pt x="19607" y="0"/>
                  </a:moveTo>
                  <a:lnTo>
                    <a:pt x="6348362" y="0"/>
                  </a:lnTo>
                  <a:cubicBezTo>
                    <a:pt x="6353562" y="0"/>
                    <a:pt x="6358549" y="2066"/>
                    <a:pt x="6362226" y="5743"/>
                  </a:cubicBezTo>
                  <a:cubicBezTo>
                    <a:pt x="6365903" y="9420"/>
                    <a:pt x="6367968" y="14407"/>
                    <a:pt x="6367968" y="19607"/>
                  </a:cubicBezTo>
                  <a:lnTo>
                    <a:pt x="6367968" y="3298568"/>
                  </a:lnTo>
                  <a:cubicBezTo>
                    <a:pt x="6367968" y="3303768"/>
                    <a:pt x="6365903" y="3308755"/>
                    <a:pt x="6362226" y="3312432"/>
                  </a:cubicBezTo>
                  <a:cubicBezTo>
                    <a:pt x="6358549" y="3316108"/>
                    <a:pt x="6353562" y="3318174"/>
                    <a:pt x="6348362" y="3318174"/>
                  </a:cubicBezTo>
                  <a:lnTo>
                    <a:pt x="19607" y="3318174"/>
                  </a:lnTo>
                  <a:cubicBezTo>
                    <a:pt x="14407" y="3318174"/>
                    <a:pt x="9420" y="3316108"/>
                    <a:pt x="5743" y="3312432"/>
                  </a:cubicBezTo>
                  <a:cubicBezTo>
                    <a:pt x="2066" y="3308755"/>
                    <a:pt x="0" y="3303768"/>
                    <a:pt x="0" y="3298568"/>
                  </a:cubicBezTo>
                  <a:lnTo>
                    <a:pt x="0" y="19607"/>
                  </a:lnTo>
                  <a:cubicBezTo>
                    <a:pt x="0" y="14407"/>
                    <a:pt x="2066" y="9420"/>
                    <a:pt x="5743" y="5743"/>
                  </a:cubicBezTo>
                  <a:cubicBezTo>
                    <a:pt x="9420" y="2066"/>
                    <a:pt x="14407" y="0"/>
                    <a:pt x="1960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367968" cy="33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6742" y="4516438"/>
            <a:ext cx="1428499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476894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Thank you for your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9" r="-4500" b="-1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4919" y="1827831"/>
            <a:ext cx="4720291" cy="6257325"/>
          </a:xfrm>
          <a:custGeom>
            <a:avLst/>
            <a:gdLst/>
            <a:ahLst/>
            <a:cxnLst/>
            <a:rect r="r" b="b" t="t" l="l"/>
            <a:pathLst>
              <a:path h="6257325" w="4720291">
                <a:moveTo>
                  <a:pt x="0" y="0"/>
                </a:moveTo>
                <a:lnTo>
                  <a:pt x="4720290" y="0"/>
                </a:lnTo>
                <a:lnTo>
                  <a:pt x="4720290" y="6257324"/>
                </a:lnTo>
                <a:lnTo>
                  <a:pt x="0" y="625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838723" y="392801"/>
            <a:ext cx="9445526" cy="79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5074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Tổng quan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855" y="1791093"/>
            <a:ext cx="11229120" cy="57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I. Giới thiệu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II. Dữ liệu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III. Các phương pháp được sử dụng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IV. Kết quả</a:t>
            </a:r>
          </a:p>
          <a:p>
            <a:pPr algn="just">
              <a:lnSpc>
                <a:spcPts val="7665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V. Đánh giá </a:t>
            </a:r>
          </a:p>
          <a:p>
            <a:pPr algn="just">
              <a:lnSpc>
                <a:spcPts val="7669"/>
              </a:lnSpc>
            </a:pPr>
            <a:r>
              <a:rPr lang="en-US" sz="4755">
                <a:solidFill>
                  <a:srgbClr val="161613"/>
                </a:solidFill>
                <a:latin typeface="Muli"/>
                <a:ea typeface="Muli"/>
                <a:cs typeface="Muli"/>
                <a:sym typeface="Muli"/>
              </a:rPr>
              <a:t>VI. Tham khảo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61613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34178" y="2980874"/>
            <a:ext cx="5338808" cy="5338808"/>
          </a:xfrm>
          <a:custGeom>
            <a:avLst/>
            <a:gdLst/>
            <a:ahLst/>
            <a:cxnLst/>
            <a:rect r="r" b="b" t="t" l="l"/>
            <a:pathLst>
              <a:path h="5338808" w="5338808">
                <a:moveTo>
                  <a:pt x="0" y="0"/>
                </a:moveTo>
                <a:lnTo>
                  <a:pt x="5338808" y="0"/>
                </a:lnTo>
                <a:lnTo>
                  <a:pt x="5338808" y="5338808"/>
                </a:lnTo>
                <a:lnTo>
                  <a:pt x="0" y="533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7" y="809155"/>
            <a:ext cx="3183612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I. Giới thiệu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639926"/>
            <a:ext cx="14260370" cy="5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31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1.1 Bối cảnh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16963"/>
            <a:ext cx="13894525" cy="34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</a:p>
          <a:p>
            <a:pPr algn="l">
              <a:lnSpc>
                <a:spcPts val="4154"/>
              </a:lnSpc>
            </a:pP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Thươ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mại và logisticsđiện tử phát triển → nhu cầu tối ưu giao hàng &amp; tồn kho tăng cao.</a:t>
            </a:r>
          </a:p>
          <a:p>
            <a:pPr algn="l">
              <a:lnSpc>
                <a:spcPts val="4154"/>
              </a:lnSpc>
            </a:pP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- Ứ</a:t>
            </a:r>
            <a:r>
              <a:rPr lang="en-US" sz="257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dụng công nghệ dữ liệu lớn &amp; mô hình học sâu tối ưu giúp: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chi phí vận chuyển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Rú</a:t>
            </a: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 ngắn thời gian giao hàng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Giảm sai sót</a:t>
            </a:r>
          </a:p>
          <a:p>
            <a:pPr algn="l" marL="513616" indent="-256808" lvl="1">
              <a:lnSpc>
                <a:spcPts val="3834"/>
              </a:lnSpc>
              <a:buFont typeface="Arial"/>
              <a:buChar char="•"/>
            </a:pP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Nâ</a:t>
            </a:r>
            <a:r>
              <a:rPr lang="en-US" sz="237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ng cao hiệu quả chuỗi cung 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7" y="5784975"/>
            <a:ext cx="14260370" cy="59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31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1.2 Mục tiêu dự 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7" y="6525325"/>
            <a:ext cx="12296613" cy="288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Phát triển hệ thống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tối ưu tuyến giao hàng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Dự báo nhu cầu &amp; tồn kho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Tối ưu chi phí vận chuyển</a:t>
            </a:r>
          </a:p>
          <a:p>
            <a:pPr algn="l" marL="518160" indent="-259080" lvl="1">
              <a:lnSpc>
                <a:spcPts val="3868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Cải thiện chất lượng dịch vụ và vận hành</a:t>
            </a:r>
          </a:p>
          <a:p>
            <a:pPr algn="l" marL="518160" indent="-259080" lvl="1">
              <a:lnSpc>
                <a:spcPts val="3870"/>
              </a:lnSpc>
              <a:buFont typeface="Arial"/>
              <a:buChar char="•"/>
            </a:pP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Ứng dụng mô hình học sâu nhằm dự đoán ETA và tuyến đường giao hàng </a:t>
            </a:r>
          </a:p>
          <a:p>
            <a:pPr algn="l">
              <a:lnSpc>
                <a:spcPts val="3868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59186" y="2098705"/>
            <a:ext cx="7600114" cy="6089591"/>
          </a:xfrm>
          <a:custGeom>
            <a:avLst/>
            <a:gdLst/>
            <a:ahLst/>
            <a:cxnLst/>
            <a:rect r="r" b="b" t="t" l="l"/>
            <a:pathLst>
              <a:path h="6089591" w="7600114">
                <a:moveTo>
                  <a:pt x="0" y="0"/>
                </a:moveTo>
                <a:lnTo>
                  <a:pt x="7600114" y="0"/>
                </a:lnTo>
                <a:lnTo>
                  <a:pt x="7600114" y="6089590"/>
                </a:lnTo>
                <a:lnTo>
                  <a:pt x="0" y="608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78850"/>
            <a:ext cx="8630486" cy="533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9"/>
              </a:lnSpc>
            </a:pPr>
            <a:r>
              <a:rPr lang="en-US" sz="33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2.1 Nguồn dữ liệu</a:t>
            </a:r>
          </a:p>
          <a:p>
            <a:pPr algn="l">
              <a:lnSpc>
                <a:spcPts val="5379"/>
              </a:lnSpc>
            </a:pPr>
          </a:p>
          <a:p>
            <a:pPr algn="l" marL="612611" indent="-306305" lvl="1">
              <a:lnSpc>
                <a:spcPts val="4574"/>
              </a:lnSpc>
              <a:buFont typeface="Arial"/>
              <a:buChar char="•"/>
            </a:pP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Delivery Route Optimizatio</a:t>
            </a: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n: Dataset LaDe (Cainiao-AI – HuggingFace)</a:t>
            </a:r>
          </a:p>
          <a:p>
            <a:pPr algn="l" marL="612611" indent="-306305" lvl="1">
              <a:lnSpc>
                <a:spcPts val="4574"/>
              </a:lnSpc>
              <a:buFont typeface="Arial"/>
              <a:buChar char="•"/>
            </a:pP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Inventory Management: Dataset Bangladesh (Mendeley)</a:t>
            </a:r>
          </a:p>
          <a:p>
            <a:pPr algn="l" marL="612611" indent="-306305" lvl="1">
              <a:lnSpc>
                <a:spcPts val="4576"/>
              </a:lnSpc>
              <a:buFont typeface="Arial"/>
              <a:buChar char="•"/>
            </a:pPr>
            <a:r>
              <a:rPr lang="en-US" sz="28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Gồm: dữ liệu giao hàng, tuyến đường, bản đồ, sản phẩm, cửa hàng, lịch sử bán hàng.</a:t>
            </a:r>
          </a:p>
          <a:p>
            <a:pPr algn="l">
              <a:lnSpc>
                <a:spcPts val="457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93138" y="2352724"/>
            <a:ext cx="7031004" cy="5633592"/>
          </a:xfrm>
          <a:custGeom>
            <a:avLst/>
            <a:gdLst/>
            <a:ahLst/>
            <a:cxnLst/>
            <a:rect r="r" b="b" t="t" l="l"/>
            <a:pathLst>
              <a:path h="5633592" w="7031004">
                <a:moveTo>
                  <a:pt x="0" y="0"/>
                </a:moveTo>
                <a:lnTo>
                  <a:pt x="7031004" y="0"/>
                </a:lnTo>
                <a:lnTo>
                  <a:pt x="7031004" y="5633592"/>
                </a:lnTo>
                <a:lnTo>
                  <a:pt x="0" y="563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45322"/>
            <a:ext cx="8633795" cy="651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30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2.2 Tiền xử lý dữ liệu</a:t>
            </a:r>
          </a:p>
          <a:p>
            <a:pPr algn="l">
              <a:lnSpc>
                <a:spcPts val="4205"/>
              </a:lnSpc>
            </a:pPr>
          </a:p>
          <a:p>
            <a:pPr algn="l">
              <a:lnSpc>
                <a:spcPts val="4205"/>
              </a:lnSpc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Các bước xử lý: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Loại bỏ giá trị thiếu hoặc bất hợp lý (thời gian giao hàng âm, null…).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Chuẩ</a:t>
            </a: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hoá định dạng ngày tháng, loại bỏ ký tự đặc biệt.</a:t>
            </a:r>
          </a:p>
          <a:p>
            <a:pPr algn="l" marL="1126641" indent="-375547" lvl="2">
              <a:lnSpc>
                <a:spcPts val="4205"/>
              </a:lnSpc>
              <a:buFont typeface="Arial"/>
              <a:buChar char="⚬"/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Sửa lỗi kiểu dữ liệu (số bị lưu dạng chuỗi…).</a:t>
            </a:r>
          </a:p>
          <a:p>
            <a:pPr algn="l">
              <a:lnSpc>
                <a:spcPts val="4205"/>
              </a:lnSpc>
            </a:pPr>
          </a:p>
          <a:p>
            <a:pPr algn="l">
              <a:lnSpc>
                <a:spcPts val="4208"/>
              </a:lnSpc>
            </a:pP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Kết quả</a:t>
            </a:r>
            <a:r>
              <a:rPr lang="en-US" sz="2609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 dữ liệu sạch, đồng nhất, phù hợp để đưa vào mô hình tối ưu tuyến đường &amp; quản lý tồn kho.</a:t>
            </a:r>
          </a:p>
          <a:p>
            <a:pPr algn="l">
              <a:lnSpc>
                <a:spcPts val="4205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15226" y="2018926"/>
            <a:ext cx="9612279" cy="4301495"/>
          </a:xfrm>
          <a:custGeom>
            <a:avLst/>
            <a:gdLst/>
            <a:ahLst/>
            <a:cxnLst/>
            <a:rect r="r" b="b" t="t" l="l"/>
            <a:pathLst>
              <a:path h="4301495" w="9612279">
                <a:moveTo>
                  <a:pt x="0" y="0"/>
                </a:moveTo>
                <a:lnTo>
                  <a:pt x="9612279" y="0"/>
                </a:lnTo>
                <a:lnTo>
                  <a:pt x="9612279" y="4301494"/>
                </a:lnTo>
                <a:lnTo>
                  <a:pt x="0" y="430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6865" y="7081639"/>
            <a:ext cx="9612279" cy="1622072"/>
          </a:xfrm>
          <a:custGeom>
            <a:avLst/>
            <a:gdLst/>
            <a:ahLst/>
            <a:cxnLst/>
            <a:rect r="r" b="b" t="t" l="l"/>
            <a:pathLst>
              <a:path h="1622072" w="9612279">
                <a:moveTo>
                  <a:pt x="0" y="0"/>
                </a:moveTo>
                <a:lnTo>
                  <a:pt x="9612279" y="0"/>
                </a:lnTo>
                <a:lnTo>
                  <a:pt x="9612279" y="1622072"/>
                </a:lnTo>
                <a:lnTo>
                  <a:pt x="0" y="1622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019175"/>
            <a:ext cx="2573179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II. D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693" y="1895101"/>
            <a:ext cx="7307042" cy="566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33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2.3 Upload, đọc và lưu trữ trên HDFS/NFS</a:t>
            </a:r>
          </a:p>
          <a:p>
            <a:pPr algn="l" marL="566694" indent="-283347" lvl="1">
              <a:lnSpc>
                <a:spcPts val="4231"/>
              </a:lnSpc>
              <a:buFont typeface="Arial"/>
              <a:buChar char="•"/>
            </a:pPr>
            <a:r>
              <a:rPr lang="en-US" sz="26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Dữ liệu được lưu trê</a:t>
            </a:r>
            <a:r>
              <a:rPr lang="en-US" sz="26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 hệ thống phân tán HDFS/NFS để đảm bảo mở rộng và truy cập nhanh.</a:t>
            </a:r>
          </a:p>
          <a:p>
            <a:pPr algn="l" marL="609873" indent="-304936" lvl="1">
              <a:lnSpc>
                <a:spcPts val="4553"/>
              </a:lnSpc>
              <a:buFont typeface="Arial"/>
              <a:buChar char="•"/>
            </a:pP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Sử dụng Dask để đọc/ghi dữ liệu lớn trên HDFS/NFS.</a:t>
            </a:r>
          </a:p>
          <a:p>
            <a:pPr algn="l" marL="609873" indent="-304936" lvl="1">
              <a:lnSpc>
                <a:spcPts val="4556"/>
              </a:lnSpc>
              <a:buFont typeface="Arial"/>
              <a:buChar char="•"/>
            </a:pP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82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ổ chức thư mục rõ ràng để quản lý dữ liệu.</a:t>
            </a:r>
          </a:p>
          <a:p>
            <a:pPr algn="l">
              <a:lnSpc>
                <a:spcPts val="3597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1332" y="6640035"/>
            <a:ext cx="14976966" cy="2471199"/>
          </a:xfrm>
          <a:custGeom>
            <a:avLst/>
            <a:gdLst/>
            <a:ahLst/>
            <a:cxnLst/>
            <a:rect r="r" b="b" t="t" l="l"/>
            <a:pathLst>
              <a:path h="2471199" w="14976966">
                <a:moveTo>
                  <a:pt x="0" y="0"/>
                </a:moveTo>
                <a:lnTo>
                  <a:pt x="14976966" y="0"/>
                </a:lnTo>
                <a:lnTo>
                  <a:pt x="14976966" y="2471200"/>
                </a:lnTo>
                <a:lnTo>
                  <a:pt x="0" y="247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9832"/>
            <a:ext cx="16051572" cy="490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3.1 Big Data &amp; Xử lý phân tán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Hadoop (HDFS, YARN):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lưu trữ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&amp; xử lý dữ liệu lớn, mở rộng tốt, hỗ trợ MapReduce, chịu lỗi cao.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NameNo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de: quản lý metadata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DataNode: lưu trữ dữ liệu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Secondary NameNode: hỗ trợ backup metadata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NFS: chia sẻ file qua mạng; dễ triển khai &amp; linh hoạt.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Cấu hình qua: set_up_NFS.py, NFS.md, mount_nfs_archives.sh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Dask: xử lý dữ liệu song song &amp; phân tán vượt giới hạn RAM máy đơn.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64214" y="5686611"/>
            <a:ext cx="7884609" cy="3873314"/>
          </a:xfrm>
          <a:custGeom>
            <a:avLst/>
            <a:gdLst/>
            <a:ahLst/>
            <a:cxnLst/>
            <a:rect r="r" b="b" t="t" l="l"/>
            <a:pathLst>
              <a:path h="3873314" w="7884609">
                <a:moveTo>
                  <a:pt x="0" y="0"/>
                </a:moveTo>
                <a:lnTo>
                  <a:pt x="7884609" y="0"/>
                </a:lnTo>
                <a:lnTo>
                  <a:pt x="7884609" y="3873314"/>
                </a:lnTo>
                <a:lnTo>
                  <a:pt x="0" y="387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693" y="2057050"/>
            <a:ext cx="17218051" cy="379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3.2 Xử lý dữ liệu &amp; Deep Learning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andas, NumPy: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tiền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xử lý, làm sạch &amp; phân tích dữ liệu.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Scikit-learn: chuẩn hóa, mã hóa, chia tập, mô hình ML cơ bản.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ensorFlow/K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eras: xây dựng mô hình deep learning dự đoán tuyến đường, thời gian giao hàng (ETA).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OR-Tools: tối ưu hóa lộ trình (VRP), phân bổ phương tiện.</a:t>
            </a:r>
          </a:p>
          <a:p>
            <a:pPr algn="l" marL="587623" indent="-293811" lvl="1">
              <a:lnSpc>
                <a:spcPts val="4389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atplotlib, Jupyter: trực quan hóa &amp; phân tích kết quả mô hình.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" r="-4500" b="-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0"/>
            <a:ext cx="5307644" cy="3107384"/>
          </a:xfrm>
          <a:custGeom>
            <a:avLst/>
            <a:gdLst/>
            <a:ahLst/>
            <a:cxnLst/>
            <a:rect r="r" b="b" t="t" l="l"/>
            <a:pathLst>
              <a:path h="3107384" w="5307644">
                <a:moveTo>
                  <a:pt x="0" y="3107384"/>
                </a:moveTo>
                <a:lnTo>
                  <a:pt x="5307644" y="3107384"/>
                </a:lnTo>
                <a:lnTo>
                  <a:pt x="5307644" y="0"/>
                </a:lnTo>
                <a:lnTo>
                  <a:pt x="0" y="0"/>
                </a:lnTo>
                <a:lnTo>
                  <a:pt x="0" y="3107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3005" y="7081639"/>
            <a:ext cx="5474995" cy="3205361"/>
          </a:xfrm>
          <a:custGeom>
            <a:avLst/>
            <a:gdLst/>
            <a:ahLst/>
            <a:cxnLst/>
            <a:rect r="r" b="b" t="t" l="l"/>
            <a:pathLst>
              <a:path h="3205361" w="5474995">
                <a:moveTo>
                  <a:pt x="5474995" y="0"/>
                </a:moveTo>
                <a:lnTo>
                  <a:pt x="0" y="0"/>
                </a:lnTo>
                <a:lnTo>
                  <a:pt x="0" y="3205361"/>
                </a:lnTo>
                <a:lnTo>
                  <a:pt x="5474995" y="3205361"/>
                </a:lnTo>
                <a:lnTo>
                  <a:pt x="5474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0970" y="506675"/>
            <a:ext cx="17376534" cy="9273649"/>
            <a:chOff x="0" y="0"/>
            <a:chExt cx="6227358" cy="3323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7357" cy="3323467"/>
            </a:xfrm>
            <a:custGeom>
              <a:avLst/>
              <a:gdLst/>
              <a:ahLst/>
              <a:cxnLst/>
              <a:rect r="r" b="b" t="t" l="l"/>
              <a:pathLst>
                <a:path h="3323467" w="6227357">
                  <a:moveTo>
                    <a:pt x="20049" y="0"/>
                  </a:moveTo>
                  <a:lnTo>
                    <a:pt x="6207308" y="0"/>
                  </a:lnTo>
                  <a:cubicBezTo>
                    <a:pt x="6212626" y="0"/>
                    <a:pt x="6217725" y="2112"/>
                    <a:pt x="6221485" y="5872"/>
                  </a:cubicBezTo>
                  <a:cubicBezTo>
                    <a:pt x="6225245" y="9632"/>
                    <a:pt x="6227357" y="14732"/>
                    <a:pt x="6227357" y="20049"/>
                  </a:cubicBezTo>
                  <a:lnTo>
                    <a:pt x="6227357" y="3303417"/>
                  </a:lnTo>
                  <a:cubicBezTo>
                    <a:pt x="6227357" y="3308735"/>
                    <a:pt x="6225245" y="3313834"/>
                    <a:pt x="6221485" y="3317594"/>
                  </a:cubicBezTo>
                  <a:cubicBezTo>
                    <a:pt x="6217725" y="3321354"/>
                    <a:pt x="6212626" y="3323467"/>
                    <a:pt x="6207308" y="3323467"/>
                  </a:cubicBezTo>
                  <a:lnTo>
                    <a:pt x="20049" y="3323467"/>
                  </a:lnTo>
                  <a:cubicBezTo>
                    <a:pt x="14732" y="3323467"/>
                    <a:pt x="9632" y="3321354"/>
                    <a:pt x="5872" y="3317594"/>
                  </a:cubicBezTo>
                  <a:cubicBezTo>
                    <a:pt x="2112" y="3313834"/>
                    <a:pt x="0" y="3308735"/>
                    <a:pt x="0" y="3303417"/>
                  </a:cubicBezTo>
                  <a:lnTo>
                    <a:pt x="0" y="20049"/>
                  </a:lnTo>
                  <a:cubicBezTo>
                    <a:pt x="0" y="14732"/>
                    <a:pt x="2112" y="9632"/>
                    <a:pt x="5872" y="5872"/>
                  </a:cubicBezTo>
                  <a:cubicBezTo>
                    <a:pt x="9632" y="2112"/>
                    <a:pt x="14732" y="0"/>
                    <a:pt x="20049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7358" cy="335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3203" y="2635060"/>
            <a:ext cx="9837020" cy="5016880"/>
          </a:xfrm>
          <a:custGeom>
            <a:avLst/>
            <a:gdLst/>
            <a:ahLst/>
            <a:cxnLst/>
            <a:rect r="r" b="b" t="t" l="l"/>
            <a:pathLst>
              <a:path h="5016880" w="9837020">
                <a:moveTo>
                  <a:pt x="0" y="0"/>
                </a:moveTo>
                <a:lnTo>
                  <a:pt x="9837021" y="0"/>
                </a:lnTo>
                <a:lnTo>
                  <a:pt x="9837021" y="5016880"/>
                </a:lnTo>
                <a:lnTo>
                  <a:pt x="0" y="5016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357090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338" y="1019175"/>
            <a:ext cx="10137101" cy="74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III. Các phương</a:t>
            </a: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pháp được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338" y="1941767"/>
            <a:ext cx="7861866" cy="43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3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3.3 Web Application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Fronte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nd: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React +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Materia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 UI: giao diện trực quan</a:t>
            </a:r>
          </a:p>
          <a:p>
            <a:pPr algn="l" marL="1175245" indent="-391748" lvl="2">
              <a:lnSpc>
                <a:spcPts val="4387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Ax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ios: gọi API tới backend</a:t>
            </a:r>
          </a:p>
          <a:p>
            <a:pPr algn="l" marL="587623" indent="-293811" lvl="1">
              <a:lnSpc>
                <a:spcPts val="4387"/>
              </a:lnSpc>
              <a:buFont typeface="Arial"/>
              <a:buChar char="•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Backend:</a:t>
            </a:r>
          </a:p>
          <a:p>
            <a:pPr algn="l" marL="1175245" indent="-391748" lvl="2">
              <a:lnSpc>
                <a:spcPts val="4389"/>
              </a:lnSpc>
              <a:buFont typeface="Arial"/>
              <a:buChar char="⚬"/>
            </a:pP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Nod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e.js + Expr</a:t>
            </a:r>
            <a:r>
              <a:rPr lang="en-US" sz="272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ess: xây dựng API, đọc CSV, trả kết quả cho frontend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DAG5e4vnIV0</dc:identifier>
  <dcterms:modified xsi:type="dcterms:W3CDTF">2011-08-01T06:04:30Z</dcterms:modified>
  <cp:revision>1</cp:revision>
  <dc:title>BigData nhóm 7</dc:title>
</cp:coreProperties>
</file>